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86" r:id="rId5"/>
    <p:sldId id="257" r:id="rId6"/>
    <p:sldId id="270" r:id="rId7"/>
    <p:sldId id="260" r:id="rId8"/>
    <p:sldId id="261" r:id="rId9"/>
    <p:sldId id="262" r:id="rId10"/>
    <p:sldId id="263" r:id="rId11"/>
    <p:sldId id="264" r:id="rId12"/>
    <p:sldId id="269" r:id="rId13"/>
    <p:sldId id="272" r:id="rId14"/>
    <p:sldId id="273" r:id="rId15"/>
  </p:sldIdLst>
  <p:sldSz cx="18288000" cy="10287000"/>
  <p:notesSz cx="6858000" cy="9144000"/>
  <p:embeddedFontLst>
    <p:embeddedFont>
      <p:font typeface="Calibri" panose="020F0502020204030204"/>
      <p:regular r:id="rId19"/>
      <p:bold r:id="rId20"/>
      <p:italic r:id="rId21"/>
      <p:boldItalic r:id="rId22"/>
    </p:embeddedFont>
    <p:embeddedFont>
      <p:font typeface="Agency FB" panose="020B0503020202020204" charset="0"/>
      <p:regular r:id="rId23"/>
      <p:bold r:id="rId24"/>
    </p:embeddedFont>
    <p:embeddedFont>
      <p:font typeface="Open Sans ExtraBold"/>
      <p:bold r:id="rId25"/>
      <p:boldItalic r:id="rId26"/>
    </p:embeddedFont>
    <p:embeddedFont>
      <p:font typeface="Calibri" panose="020F0502020204030204" charset="0"/>
      <p:regular r:id="rId27"/>
      <p:bold r:id="rId28"/>
      <p:italic r:id="rId29"/>
      <p:boldItalic r:id="rId30"/>
    </p:embeddedFont>
    <p:embeddedFont>
      <p:font typeface="Poppins" panose="00000500000000000000"/>
      <p:regular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11" userDrawn="1">
          <p15:clr>
            <a:srgbClr val="A4A3A4"/>
          </p15:clr>
        </p15:guide>
        <p15:guide id="2" pos="28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2111"/>
        <p:guide pos="2884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font" Target="fonts/font14.fntdata"/><Relationship Id="rId31" Type="http://schemas.openxmlformats.org/officeDocument/2006/relationships/font" Target="fonts/font13.fntdata"/><Relationship Id="rId30" Type="http://schemas.openxmlformats.org/officeDocument/2006/relationships/font" Target="fonts/font12.fntdata"/><Relationship Id="rId3" Type="http://schemas.openxmlformats.org/officeDocument/2006/relationships/slide" Target="slides/slide1.xml"/><Relationship Id="rId29" Type="http://schemas.openxmlformats.org/officeDocument/2006/relationships/font" Target="fonts/font11.fntdata"/><Relationship Id="rId28" Type="http://schemas.openxmlformats.org/officeDocument/2006/relationships/font" Target="fonts/font10.fntdata"/><Relationship Id="rId27" Type="http://schemas.openxmlformats.org/officeDocument/2006/relationships/font" Target="fonts/font9.fntdata"/><Relationship Id="rId26" Type="http://schemas.openxmlformats.org/officeDocument/2006/relationships/font" Target="fonts/font8.fntdata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82;p1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4" name="Google Shape;324;p17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7" name="Google Shape;337;p18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" name="Google Shape;87;p2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7" name="Google Shape;267;p15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6" name="Google Shape;176;p5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5" name="Google Shape;185;p6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4" name="Google Shape;194;p7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3" name="Google Shape;203;p8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1" name="Google Shape;211;p9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8" name="Google Shape;258;p14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0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0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0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 txBox="1"/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9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9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9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0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0"/>
          <p:cNvSpPr txBox="1"/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0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0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/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/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1"/>
          <p:cNvSpPr txBox="1"/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1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2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2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 panose="020F0502020204030204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3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3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4"/>
          <p:cNvSpPr txBox="1"/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4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4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4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5"/>
          <p:cNvSpPr txBox="1"/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3" name="Google Shape;43;p25"/>
          <p:cNvSpPr txBox="1"/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5"/>
          <p:cNvSpPr txBox="1"/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5" name="Google Shape;45;p25"/>
          <p:cNvSpPr txBox="1"/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5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5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6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7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7"/>
          <p:cNvSpPr txBox="1"/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7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7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8"/>
          <p:cNvSpPr/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8"/>
          <p:cNvSpPr txBox="1"/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8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8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9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9" name="Google Shape;9;p19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0" name="Google Shape;10;p19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2286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  <p:txBody>
          <a:bodyPr/>
          <a:p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426720" y="5515610"/>
            <a:ext cx="7213600" cy="1160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dist"/>
            <a:r>
              <a:rPr lang="en-IN" altLang="en-US" sz="4000" b="1">
                <a:solidFill>
                  <a:schemeClr val="bg2">
                    <a:lumMod val="60000"/>
                    <a:lumOff val="40000"/>
                  </a:schemeClr>
                </a:solidFill>
                <a:latin typeface="Agency FB" panose="020B0503020202020204" charset="0"/>
                <a:cs typeface="Agency FB" panose="020B0503020202020204" charset="0"/>
              </a:rPr>
              <a:t>“Invest Safely, Grow Confidently.”</a:t>
            </a:r>
            <a:endParaRPr lang="en-IN" altLang="en-US" sz="4000" b="1">
              <a:solidFill>
                <a:schemeClr val="bg2">
                  <a:lumMod val="60000"/>
                  <a:lumOff val="40000"/>
                </a:schemeClr>
              </a:solidFill>
              <a:latin typeface="Agency FB" panose="020B0503020202020204" charset="0"/>
              <a:cs typeface="Agency FB" panose="020B0503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4"/>
          <p:cNvSpPr/>
          <p:nvPr/>
        </p:nvSpPr>
        <p:spPr>
          <a:xfrm>
            <a:off x="2414363" y="3143250"/>
            <a:ext cx="5965494" cy="6115050"/>
          </a:xfrm>
          <a:custGeom>
            <a:avLst/>
            <a:gdLst/>
            <a:ahLst/>
            <a:cxnLst/>
            <a:rect l="l" t="t" r="r" b="b"/>
            <a:pathLst>
              <a:path w="5907123" h="6055216" extrusionOk="0">
                <a:moveTo>
                  <a:pt x="5782663" y="6055216"/>
                </a:moveTo>
                <a:lnTo>
                  <a:pt x="124460" y="6055216"/>
                </a:lnTo>
                <a:cubicBezTo>
                  <a:pt x="55880" y="6055216"/>
                  <a:pt x="0" y="5999336"/>
                  <a:pt x="0" y="5930755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782663" y="0"/>
                </a:lnTo>
                <a:cubicBezTo>
                  <a:pt x="5851243" y="0"/>
                  <a:pt x="5907123" y="55880"/>
                  <a:pt x="5907123" y="124460"/>
                </a:cubicBezTo>
                <a:lnTo>
                  <a:pt x="5907123" y="5930756"/>
                </a:lnTo>
                <a:cubicBezTo>
                  <a:pt x="5907123" y="5999336"/>
                  <a:pt x="5851243" y="6055216"/>
                  <a:pt x="5782663" y="6055216"/>
                </a:cubicBezTo>
                <a:close/>
              </a:path>
            </a:pathLst>
          </a:custGeom>
          <a:solidFill>
            <a:srgbClr val="9FE7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1" name="Google Shape;261;p14"/>
          <p:cNvSpPr txBox="1"/>
          <p:nvPr/>
        </p:nvSpPr>
        <p:spPr>
          <a:xfrm>
            <a:off x="2742152" y="3582298"/>
            <a:ext cx="5626144" cy="81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25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Displays User profile information.</a:t>
            </a:r>
            <a:endParaRPr sz="2925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2" name="Google Shape;262;p14"/>
          <p:cNvSpPr txBox="1"/>
          <p:nvPr/>
        </p:nvSpPr>
        <p:spPr>
          <a:xfrm>
            <a:off x="2678478" y="4931410"/>
            <a:ext cx="5153825" cy="4549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Key Features:</a:t>
            </a:r>
            <a:endParaRPr sz="1920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 b="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Shows username , email and account details.</a:t>
            </a:r>
            <a:endParaRPr sz="1920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 b="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Provides options to edit profile information.</a:t>
            </a:r>
            <a:endParaRPr sz="1920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20" b="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Allows users to logout securely.</a:t>
            </a:r>
            <a:endParaRPr sz="1920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20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20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20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20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20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20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20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3" name="Google Shape;263;p14"/>
          <p:cNvSpPr txBox="1"/>
          <p:nvPr/>
        </p:nvSpPr>
        <p:spPr>
          <a:xfrm>
            <a:off x="2915920" y="1268095"/>
            <a:ext cx="12847320" cy="1036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>
                <a:solidFill>
                  <a:srgbClr val="191919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rPr>
              <a:t>PROFILE PAGE</a:t>
            </a:r>
            <a:endParaRPr lang="en-US" sz="7000" b="1" i="0" u="none" strike="noStrike" cap="none">
              <a:solidFill>
                <a:srgbClr val="191919"/>
              </a:solidFill>
              <a:latin typeface="Times New Roman" panose="02020603050405020304" charset="0"/>
              <a:ea typeface="Arial" panose="020B0604020202020204"/>
              <a:cs typeface="Times New Roman" panose="02020603050405020304" charset="0"/>
              <a:sym typeface="Arial" panose="020B0604020202020204"/>
            </a:endParaRPr>
          </a:p>
        </p:txBody>
      </p:sp>
      <p:pic>
        <p:nvPicPr>
          <p:cNvPr id="2" name="Picture 1" descr="1000213050"/>
          <p:cNvPicPr>
            <a:picLocks noChangeAspect="1"/>
          </p:cNvPicPr>
          <p:nvPr/>
        </p:nvPicPr>
        <p:blipFill>
          <a:blip r:embed="rId1"/>
          <a:srcRect l="35817" t="12651" r="36115" b="12309"/>
          <a:stretch>
            <a:fillRect/>
          </a:stretch>
        </p:blipFill>
        <p:spPr>
          <a:xfrm>
            <a:off x="9844405" y="3339465"/>
            <a:ext cx="5918835" cy="52768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5095"/>
            <a:ext cx="18288000" cy="5410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91065"/>
            <a:ext cx="18288000" cy="5410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326;p17"/>
          <p:cNvGrpSpPr/>
          <p:nvPr/>
        </p:nvGrpSpPr>
        <p:grpSpPr>
          <a:xfrm>
            <a:off x="0" y="-144661"/>
            <a:ext cx="18288000" cy="830729"/>
            <a:chOff x="0" y="-38100"/>
            <a:chExt cx="4816593" cy="218793"/>
          </a:xfrm>
        </p:grpSpPr>
        <p:sp>
          <p:nvSpPr>
            <p:cNvPr id="327" name="Google Shape;327;p17"/>
            <p:cNvSpPr/>
            <p:nvPr/>
          </p:nvSpPr>
          <p:spPr>
            <a:xfrm>
              <a:off x="0" y="0"/>
              <a:ext cx="4816592" cy="180693"/>
            </a:xfrm>
            <a:custGeom>
              <a:avLst/>
              <a:gdLst/>
              <a:ahLst/>
              <a:cxnLst/>
              <a:rect l="l" t="t" r="r" b="b"/>
              <a:pathLst>
                <a:path w="4816592" h="180693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80693"/>
                  </a:lnTo>
                  <a:lnTo>
                    <a:pt x="0" y="180693"/>
                  </a:lnTo>
                  <a:close/>
                </a:path>
              </a:pathLst>
            </a:custGeom>
            <a:solidFill>
              <a:srgbClr val="2C92D5"/>
            </a:solidFill>
            <a:ln>
              <a:noFill/>
            </a:ln>
          </p:spPr>
        </p:sp>
        <p:sp>
          <p:nvSpPr>
            <p:cNvPr id="328" name="Google Shape;328;p17"/>
            <p:cNvSpPr txBox="1"/>
            <p:nvPr/>
          </p:nvSpPr>
          <p:spPr>
            <a:xfrm>
              <a:off x="0" y="-38100"/>
              <a:ext cx="4816593" cy="2187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329" name="Google Shape;329;p17"/>
          <p:cNvSpPr txBox="1"/>
          <p:nvPr/>
        </p:nvSpPr>
        <p:spPr>
          <a:xfrm>
            <a:off x="2210699" y="2219593"/>
            <a:ext cx="8022194" cy="1321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175" b="1" i="0" u="none" strike="noStrike" cap="none">
                <a:solidFill>
                  <a:srgbClr val="000000"/>
                </a:solidFill>
                <a:latin typeface="Times New Roman" panose="02020603050405020304" charset="0"/>
                <a:ea typeface="Open Sans ExtraBold"/>
                <a:cs typeface="Times New Roman" panose="02020603050405020304" charset="0"/>
                <a:sym typeface="Open Sans ExtraBold"/>
              </a:rPr>
              <a:t>CONCLUSION</a:t>
            </a:r>
            <a:endParaRPr sz="8175" b="1" i="0" u="none" strike="noStrike" cap="none">
              <a:solidFill>
                <a:srgbClr val="000000"/>
              </a:solidFill>
              <a:latin typeface="Times New Roman" panose="02020603050405020304" charset="0"/>
              <a:ea typeface="Open Sans ExtraBold"/>
              <a:cs typeface="Times New Roman" panose="02020603050405020304" charset="0"/>
              <a:sym typeface="Open Sans ExtraBold"/>
            </a:endParaRPr>
          </a:p>
        </p:txBody>
      </p:sp>
      <p:sp>
        <p:nvSpPr>
          <p:cNvPr id="330" name="Google Shape;330;p17"/>
          <p:cNvSpPr txBox="1"/>
          <p:nvPr/>
        </p:nvSpPr>
        <p:spPr>
          <a:xfrm>
            <a:off x="2210435" y="4719320"/>
            <a:ext cx="13866495" cy="202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i="0" u="none" strike="noStrike" cap="none">
                <a:solidFill>
                  <a:srgbClr val="000000"/>
                </a:solidFill>
                <a:latin typeface="Calibri" panose="020F0502020204030204" charset="0"/>
                <a:ea typeface="Open Sans ExtraBold"/>
                <a:cs typeface="Calibri" panose="020F0502020204030204" charset="0"/>
                <a:sym typeface="Open Sans ExtraBold"/>
              </a:rPr>
              <a:t>SafeCryptoStocks simplifies cryptocurrency investments with an intuitive interface,real-time market insights, and secure portfolio management. It empowers users to make informed decisions through interactive dashboards and learning resources.</a:t>
            </a:r>
            <a:endParaRPr lang="en-US" sz="2500" b="1" i="0" u="none" strike="noStrike" cap="none">
              <a:solidFill>
                <a:srgbClr val="000000"/>
              </a:solidFill>
              <a:latin typeface="Calibri" panose="020F0502020204030204" charset="0"/>
              <a:ea typeface="Open Sans ExtraBold"/>
              <a:cs typeface="Calibri" panose="020F0502020204030204" charset="0"/>
              <a:sym typeface="Open Sans ExtraBold"/>
            </a:endParaRPr>
          </a:p>
        </p:txBody>
      </p:sp>
      <p:cxnSp>
        <p:nvCxnSpPr>
          <p:cNvPr id="331" name="Google Shape;331;p17"/>
          <p:cNvCxnSpPr/>
          <p:nvPr/>
        </p:nvCxnSpPr>
        <p:spPr>
          <a:xfrm>
            <a:off x="2210699" y="4069111"/>
            <a:ext cx="13844095" cy="0"/>
          </a:xfrm>
          <a:prstGeom prst="straightConnector1">
            <a:avLst/>
          </a:prstGeom>
          <a:noFill/>
          <a:ln w="38100" cap="flat" cmpd="sng">
            <a:solidFill>
              <a:srgbClr val="2C92D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32" name="Google Shape;332;p17"/>
          <p:cNvGrpSpPr/>
          <p:nvPr/>
        </p:nvGrpSpPr>
        <p:grpSpPr>
          <a:xfrm>
            <a:off x="0" y="9578430"/>
            <a:ext cx="18288000" cy="708570"/>
            <a:chOff x="0" y="-38100"/>
            <a:chExt cx="4816593" cy="186619"/>
          </a:xfrm>
        </p:grpSpPr>
        <p:sp>
          <p:nvSpPr>
            <p:cNvPr id="333" name="Google Shape;333;p17"/>
            <p:cNvSpPr/>
            <p:nvPr/>
          </p:nvSpPr>
          <p:spPr>
            <a:xfrm>
              <a:off x="0" y="0"/>
              <a:ext cx="4816592" cy="148519"/>
            </a:xfrm>
            <a:custGeom>
              <a:avLst/>
              <a:gdLst/>
              <a:ahLst/>
              <a:cxnLst/>
              <a:rect l="l" t="t" r="r" b="b"/>
              <a:pathLst>
                <a:path w="4816592" h="14851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48519"/>
                  </a:lnTo>
                  <a:lnTo>
                    <a:pt x="0" y="148519"/>
                  </a:lnTo>
                  <a:close/>
                </a:path>
              </a:pathLst>
            </a:custGeom>
            <a:solidFill>
              <a:srgbClr val="2C92D5"/>
            </a:solidFill>
            <a:ln>
              <a:noFill/>
            </a:ln>
          </p:spPr>
        </p:sp>
        <p:sp>
          <p:nvSpPr>
            <p:cNvPr id="334" name="Google Shape;334;p17"/>
            <p:cNvSpPr txBox="1"/>
            <p:nvPr/>
          </p:nvSpPr>
          <p:spPr>
            <a:xfrm>
              <a:off x="0" y="-38100"/>
              <a:ext cx="4816593" cy="186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oogle Shape;339;p18"/>
          <p:cNvGrpSpPr/>
          <p:nvPr/>
        </p:nvGrpSpPr>
        <p:grpSpPr>
          <a:xfrm>
            <a:off x="-2565957" y="-3696379"/>
            <a:ext cx="25704255" cy="16911659"/>
            <a:chOff x="0" y="0"/>
            <a:chExt cx="34272340" cy="22548878"/>
          </a:xfrm>
        </p:grpSpPr>
        <p:sp>
          <p:nvSpPr>
            <p:cNvPr id="340" name="Google Shape;340;p18"/>
            <p:cNvSpPr/>
            <p:nvPr/>
          </p:nvSpPr>
          <p:spPr>
            <a:xfrm>
              <a:off x="16476030" y="8085332"/>
              <a:ext cx="17796310" cy="14463546"/>
            </a:xfrm>
            <a:custGeom>
              <a:avLst/>
              <a:gdLst/>
              <a:ahLst/>
              <a:cxnLst/>
              <a:rect l="l" t="t" r="r" b="b"/>
              <a:pathLst>
                <a:path w="17796310" h="14463546" extrusionOk="0">
                  <a:moveTo>
                    <a:pt x="0" y="0"/>
                  </a:moveTo>
                  <a:lnTo>
                    <a:pt x="17796310" y="0"/>
                  </a:lnTo>
                  <a:lnTo>
                    <a:pt x="17796310" y="14463546"/>
                  </a:lnTo>
                  <a:lnTo>
                    <a:pt x="0" y="1446354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1"/>
              <a:stretch>
                <a:fillRect/>
              </a:stretch>
            </a:blipFill>
            <a:ln>
              <a:noFill/>
            </a:ln>
          </p:spPr>
        </p:sp>
        <p:sp>
          <p:nvSpPr>
            <p:cNvPr id="341" name="Google Shape;341;p18"/>
            <p:cNvSpPr/>
            <p:nvPr/>
          </p:nvSpPr>
          <p:spPr>
            <a:xfrm rot="10800000" flipH="1">
              <a:off x="0" y="0"/>
              <a:ext cx="17796310" cy="14463546"/>
            </a:xfrm>
            <a:custGeom>
              <a:avLst/>
              <a:gdLst/>
              <a:ahLst/>
              <a:cxnLst/>
              <a:rect l="l" t="t" r="r" b="b"/>
              <a:pathLst>
                <a:path w="17796310" h="14463546" extrusionOk="0">
                  <a:moveTo>
                    <a:pt x="0" y="14463546"/>
                  </a:moveTo>
                  <a:lnTo>
                    <a:pt x="17796310" y="14463546"/>
                  </a:lnTo>
                  <a:lnTo>
                    <a:pt x="17796310" y="0"/>
                  </a:lnTo>
                  <a:lnTo>
                    <a:pt x="0" y="0"/>
                  </a:lnTo>
                  <a:lnTo>
                    <a:pt x="0" y="14463546"/>
                  </a:lnTo>
                  <a:close/>
                </a:path>
              </a:pathLst>
            </a:cu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342" name="Google Shape;342;p18"/>
          <p:cNvSpPr/>
          <p:nvPr/>
        </p:nvSpPr>
        <p:spPr>
          <a:xfrm>
            <a:off x="1028588" y="2330342"/>
            <a:ext cx="1091144" cy="910609"/>
          </a:xfrm>
          <a:custGeom>
            <a:avLst/>
            <a:gdLst/>
            <a:ahLst/>
            <a:cxnLst/>
            <a:rect l="l" t="t" r="r" b="b"/>
            <a:pathLst>
              <a:path w="1091144" h="910609" extrusionOk="0">
                <a:moveTo>
                  <a:pt x="0" y="0"/>
                </a:moveTo>
                <a:lnTo>
                  <a:pt x="1091143" y="0"/>
                </a:lnTo>
                <a:lnTo>
                  <a:pt x="1091143" y="910609"/>
                </a:lnTo>
                <a:lnTo>
                  <a:pt x="0" y="9106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343" name="Google Shape;343;p18"/>
          <p:cNvSpPr txBox="1"/>
          <p:nvPr/>
        </p:nvSpPr>
        <p:spPr>
          <a:xfrm>
            <a:off x="1028700" y="3984149"/>
            <a:ext cx="8115300" cy="1723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>
                <a:solidFill>
                  <a:srgbClr val="000000"/>
                </a:solidFill>
                <a:latin typeface="Times New Roman" panose="02020603050405020304" charset="0"/>
                <a:ea typeface="Poppins" panose="00000500000000000000"/>
                <a:cs typeface="Times New Roman" panose="02020603050405020304" charset="0"/>
                <a:sym typeface="Poppins" panose="00000500000000000000"/>
              </a:rPr>
              <a:t>THANKYOU!</a:t>
            </a:r>
            <a:endParaRPr sz="8000" b="1" i="0" u="none" strike="noStrike" cap="none">
              <a:solidFill>
                <a:srgbClr val="000000"/>
              </a:solidFill>
              <a:latin typeface="Times New Roman" panose="02020603050405020304" charset="0"/>
              <a:ea typeface="Poppins" panose="00000500000000000000"/>
              <a:cs typeface="Times New Roman" panose="02020603050405020304" charset="0"/>
              <a:sym typeface="Poppins" panose="00000500000000000000"/>
            </a:endParaRPr>
          </a:p>
        </p:txBody>
      </p:sp>
      <p:sp>
        <p:nvSpPr>
          <p:cNvPr id="344" name="Google Shape;344;p18"/>
          <p:cNvSpPr txBox="1"/>
          <p:nvPr/>
        </p:nvSpPr>
        <p:spPr>
          <a:xfrm>
            <a:off x="1311275" y="5687695"/>
            <a:ext cx="11594465" cy="2300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85" b="1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85" i="0" u="none" strike="noStrike" cap="none">
                <a:solidFill>
                  <a:srgbClr val="000000"/>
                </a:solidFill>
                <a:latin typeface="Calibri" panose="020F0502020204030204" charset="0"/>
                <a:ea typeface="Arial" panose="020B0604020202020204"/>
                <a:cs typeface="Calibri" panose="020F0502020204030204" charset="0"/>
                <a:sym typeface="Arial" panose="020B0604020202020204"/>
              </a:rPr>
              <a:t>We extend gratitude to our mentor , Raviteja Sripathi sir for valuable guidance and continuous support.</a:t>
            </a:r>
            <a:endParaRPr sz="3385" i="0" u="none" strike="noStrike" cap="none">
              <a:solidFill>
                <a:srgbClr val="000000"/>
              </a:solidFill>
              <a:latin typeface="Calibri" panose="020F0502020204030204" charset="0"/>
              <a:ea typeface="Arial" panose="020B0604020202020204"/>
              <a:cs typeface="Calibri" panose="020F0502020204030204" charset="0"/>
              <a:sym typeface="Arial" panose="020B0604020202020204"/>
            </a:endParaRPr>
          </a:p>
          <a:p>
            <a:pPr marL="0" marR="0" lvl="0" indent="0" algn="l" rtl="0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85" b="1" i="0" u="none" strike="noStrike" cap="none">
              <a:solidFill>
                <a:srgbClr val="000000"/>
              </a:solidFill>
              <a:latin typeface="Calibri" panose="020F0502020204030204" charset="0"/>
              <a:ea typeface="Arial" panose="020B0604020202020204"/>
              <a:cs typeface="Calibri" panose="020F0502020204030204" charset="0"/>
              <a:sym typeface="Arial" panose="020B0604020202020204"/>
            </a:endParaRPr>
          </a:p>
          <a:p>
            <a:pPr marL="0" marR="0" lvl="0" indent="0" algn="l" rtl="0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85" b="1" i="0" u="none" strike="noStrike" cap="none">
              <a:solidFill>
                <a:srgbClr val="000000"/>
              </a:solidFill>
              <a:latin typeface="Calibri" panose="020F0502020204030204" charset="0"/>
              <a:ea typeface="Arial" panose="020B0604020202020204"/>
              <a:cs typeface="Calibri" panose="020F0502020204030204" charset="0"/>
              <a:sym typeface="Arial" panose="020B0604020202020204"/>
            </a:endParaRPr>
          </a:p>
        </p:txBody>
      </p:sp>
      <p:grpSp>
        <p:nvGrpSpPr>
          <p:cNvPr id="345" name="Google Shape;345;p18"/>
          <p:cNvGrpSpPr/>
          <p:nvPr/>
        </p:nvGrpSpPr>
        <p:grpSpPr>
          <a:xfrm>
            <a:off x="0" y="-144660"/>
            <a:ext cx="18288000" cy="466615"/>
            <a:chOff x="0" y="-38100"/>
            <a:chExt cx="4816593" cy="122895"/>
          </a:xfrm>
        </p:grpSpPr>
        <p:sp>
          <p:nvSpPr>
            <p:cNvPr id="346" name="Google Shape;346;p18"/>
            <p:cNvSpPr/>
            <p:nvPr/>
          </p:nvSpPr>
          <p:spPr>
            <a:xfrm>
              <a:off x="0" y="0"/>
              <a:ext cx="4816592" cy="84795"/>
            </a:xfrm>
            <a:custGeom>
              <a:avLst/>
              <a:gdLst/>
              <a:ahLst/>
              <a:cxnLst/>
              <a:rect l="l" t="t" r="r" b="b"/>
              <a:pathLst>
                <a:path w="4816592" h="84795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84795"/>
                  </a:lnTo>
                  <a:lnTo>
                    <a:pt x="0" y="84795"/>
                  </a:lnTo>
                  <a:close/>
                </a:path>
              </a:pathLst>
            </a:custGeom>
            <a:solidFill>
              <a:srgbClr val="2C92D5"/>
            </a:solidFill>
            <a:ln>
              <a:noFill/>
            </a:ln>
          </p:spPr>
        </p:sp>
        <p:sp>
          <p:nvSpPr>
            <p:cNvPr id="347" name="Google Shape;347;p18"/>
            <p:cNvSpPr txBox="1"/>
            <p:nvPr/>
          </p:nvSpPr>
          <p:spPr>
            <a:xfrm>
              <a:off x="0" y="-38100"/>
              <a:ext cx="4816593" cy="1228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348" name="Google Shape;348;p18"/>
          <p:cNvGrpSpPr/>
          <p:nvPr/>
        </p:nvGrpSpPr>
        <p:grpSpPr>
          <a:xfrm>
            <a:off x="0" y="9989939"/>
            <a:ext cx="18440400" cy="428754"/>
            <a:chOff x="0" y="-38100"/>
            <a:chExt cx="4856731" cy="112923"/>
          </a:xfrm>
        </p:grpSpPr>
        <p:sp>
          <p:nvSpPr>
            <p:cNvPr id="349" name="Google Shape;349;p18"/>
            <p:cNvSpPr/>
            <p:nvPr/>
          </p:nvSpPr>
          <p:spPr>
            <a:xfrm>
              <a:off x="0" y="0"/>
              <a:ext cx="4856731" cy="74823"/>
            </a:xfrm>
            <a:custGeom>
              <a:avLst/>
              <a:gdLst/>
              <a:ahLst/>
              <a:cxnLst/>
              <a:rect l="l" t="t" r="r" b="b"/>
              <a:pathLst>
                <a:path w="4856731" h="74823" extrusionOk="0">
                  <a:moveTo>
                    <a:pt x="0" y="0"/>
                  </a:moveTo>
                  <a:lnTo>
                    <a:pt x="4856731" y="0"/>
                  </a:lnTo>
                  <a:lnTo>
                    <a:pt x="4856731" y="74823"/>
                  </a:lnTo>
                  <a:lnTo>
                    <a:pt x="0" y="74823"/>
                  </a:lnTo>
                  <a:close/>
                </a:path>
              </a:pathLst>
            </a:custGeom>
            <a:solidFill>
              <a:srgbClr val="2C92D5"/>
            </a:solidFill>
            <a:ln>
              <a:noFill/>
            </a:ln>
          </p:spPr>
        </p:sp>
        <p:sp>
          <p:nvSpPr>
            <p:cNvPr id="350" name="Google Shape;350;p18"/>
            <p:cNvSpPr txBox="1"/>
            <p:nvPr/>
          </p:nvSpPr>
          <p:spPr>
            <a:xfrm>
              <a:off x="0" y="-38100"/>
              <a:ext cx="4856731" cy="1129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Google Shape;89;p2"/>
          <p:cNvGrpSpPr/>
          <p:nvPr/>
        </p:nvGrpSpPr>
        <p:grpSpPr>
          <a:xfrm>
            <a:off x="0" y="-85725"/>
            <a:ext cx="18280380" cy="308610"/>
            <a:chOff x="0" y="-38100"/>
            <a:chExt cx="4816593" cy="141547"/>
          </a:xfrm>
        </p:grpSpPr>
        <p:sp>
          <p:nvSpPr>
            <p:cNvPr id="3" name="Google Shape;90;p2"/>
            <p:cNvSpPr/>
            <p:nvPr/>
          </p:nvSpPr>
          <p:spPr>
            <a:xfrm>
              <a:off x="0" y="0"/>
              <a:ext cx="4816592" cy="103447"/>
            </a:xfrm>
            <a:custGeom>
              <a:avLst/>
              <a:gdLst/>
              <a:ahLst/>
              <a:cxnLst/>
              <a:rect l="l" t="t" r="r" b="b"/>
              <a:pathLst>
                <a:path w="4816592" h="10344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03447"/>
                  </a:lnTo>
                  <a:lnTo>
                    <a:pt x="0" y="103447"/>
                  </a:lnTo>
                  <a:close/>
                </a:path>
              </a:pathLst>
            </a:custGeom>
            <a:solidFill>
              <a:srgbClr val="2C92D5"/>
            </a:solidFill>
            <a:ln>
              <a:noFill/>
            </a:ln>
          </p:spPr>
        </p:sp>
        <p:sp>
          <p:nvSpPr>
            <p:cNvPr id="4" name="Google Shape;91;p2"/>
            <p:cNvSpPr txBox="1"/>
            <p:nvPr/>
          </p:nvSpPr>
          <p:spPr>
            <a:xfrm>
              <a:off x="0" y="-38100"/>
              <a:ext cx="4816593" cy="1415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5" name="Text Box 4"/>
          <p:cNvSpPr txBox="1"/>
          <p:nvPr/>
        </p:nvSpPr>
        <p:spPr>
          <a:xfrm>
            <a:off x="-106680" y="758190"/>
            <a:ext cx="10720705" cy="5715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marR="0" lvl="0" indent="0" algn="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 sz="5600" b="1">
                <a:solidFill>
                  <a:srgbClr val="191919"/>
                </a:solidFill>
                <a:latin typeface="Times New Roman" panose="02020603050405020304" charset="0"/>
                <a:cs typeface="Times New Roman" panose="02020603050405020304" charset="0"/>
                <a:sym typeface="Arial" panose="020B0604020202020204"/>
              </a:rPr>
              <a:t>AGENDA</a:t>
            </a:r>
            <a:endParaRPr lang="en-IN" altLang="en-US" sz="5600" b="1">
              <a:solidFill>
                <a:srgbClr val="191919"/>
              </a:solidFill>
              <a:latin typeface="Times New Roman" panose="02020603050405020304" charset="0"/>
              <a:cs typeface="Times New Roman" panose="02020603050405020304" charset="0"/>
              <a:sym typeface="Arial" panose="020B0604020202020204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470025" y="2870200"/>
            <a:ext cx="11024870" cy="45466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altLang="en-US" sz="2800">
                <a:latin typeface="Times New Roman" panose="02020603050405020304" charset="0"/>
                <a:cs typeface="Times New Roman" panose="02020603050405020304" charset="0"/>
              </a:rPr>
              <a:t>INTRODUCTION</a:t>
            </a:r>
            <a:endParaRPr lang="en-IN" altLang="en-US" sz="280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altLang="en-US" sz="2800"/>
              <a:t>TECHNOLOGY AND TOOLS</a:t>
            </a:r>
            <a:endParaRPr lang="en-IN" altLang="en-US" sz="280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altLang="en-US" sz="2800"/>
              <a:t>KEY FEATURES</a:t>
            </a:r>
            <a:endParaRPr lang="en-IN" altLang="en-US" sz="280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altLang="en-US" sz="2800"/>
              <a:t>CONCLUSION</a:t>
            </a:r>
            <a:endParaRPr lang="en-IN" altLang="en-US" sz="28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984105"/>
            <a:ext cx="18204815" cy="3028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2"/>
          <p:cNvGrpSpPr/>
          <p:nvPr/>
        </p:nvGrpSpPr>
        <p:grpSpPr>
          <a:xfrm>
            <a:off x="0" y="-257100"/>
            <a:ext cx="18288000" cy="537436"/>
            <a:chOff x="0" y="-38100"/>
            <a:chExt cx="4816593" cy="141547"/>
          </a:xfrm>
        </p:grpSpPr>
        <p:sp>
          <p:nvSpPr>
            <p:cNvPr id="90" name="Google Shape;90;p2"/>
            <p:cNvSpPr/>
            <p:nvPr/>
          </p:nvSpPr>
          <p:spPr>
            <a:xfrm>
              <a:off x="0" y="0"/>
              <a:ext cx="4816592" cy="103447"/>
            </a:xfrm>
            <a:custGeom>
              <a:avLst/>
              <a:gdLst/>
              <a:ahLst/>
              <a:cxnLst/>
              <a:rect l="l" t="t" r="r" b="b"/>
              <a:pathLst>
                <a:path w="4816592" h="10344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03447"/>
                  </a:lnTo>
                  <a:lnTo>
                    <a:pt x="0" y="103447"/>
                  </a:lnTo>
                  <a:close/>
                </a:path>
              </a:pathLst>
            </a:custGeom>
            <a:solidFill>
              <a:srgbClr val="2C92D5"/>
            </a:solidFill>
            <a:ln>
              <a:noFill/>
            </a:ln>
          </p:spPr>
        </p:sp>
        <p:sp>
          <p:nvSpPr>
            <p:cNvPr id="91" name="Google Shape;91;p2"/>
            <p:cNvSpPr txBox="1"/>
            <p:nvPr/>
          </p:nvSpPr>
          <p:spPr>
            <a:xfrm>
              <a:off x="0" y="-38100"/>
              <a:ext cx="4816593" cy="1415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92" name="Google Shape;92;p2"/>
          <p:cNvSpPr/>
          <p:nvPr/>
        </p:nvSpPr>
        <p:spPr>
          <a:xfrm>
            <a:off x="735965" y="3378200"/>
            <a:ext cx="16358235" cy="764159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3" name="Google Shape;93;p2"/>
          <p:cNvSpPr/>
          <p:nvPr/>
        </p:nvSpPr>
        <p:spPr>
          <a:xfrm rot="-5400000">
            <a:off x="10532590" y="2233300"/>
            <a:ext cx="5602474" cy="5602474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FDFD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2"/>
          <p:cNvSpPr/>
          <p:nvPr/>
        </p:nvSpPr>
        <p:spPr>
          <a:xfrm>
            <a:off x="0" y="6605314"/>
            <a:ext cx="3687586" cy="3681686"/>
          </a:xfrm>
          <a:custGeom>
            <a:avLst/>
            <a:gdLst/>
            <a:ahLst/>
            <a:cxnLst/>
            <a:rect l="l" t="t" r="r" b="b"/>
            <a:pathLst>
              <a:path w="6350000" h="6339840" extrusionOk="0">
                <a:moveTo>
                  <a:pt x="6350000" y="6339840"/>
                </a:moveTo>
                <a:lnTo>
                  <a:pt x="0" y="6339840"/>
                </a:lnTo>
                <a:lnTo>
                  <a:pt x="0" y="0"/>
                </a:lnTo>
                <a:close/>
              </a:path>
            </a:pathLst>
          </a:custGeom>
          <a:solidFill>
            <a:srgbClr val="FDFDFD"/>
          </a:solidFill>
          <a:ln>
            <a:noFill/>
          </a:ln>
        </p:spPr>
      </p:sp>
      <p:grpSp>
        <p:nvGrpSpPr>
          <p:cNvPr id="95" name="Google Shape;95;p2"/>
          <p:cNvGrpSpPr/>
          <p:nvPr/>
        </p:nvGrpSpPr>
        <p:grpSpPr>
          <a:xfrm>
            <a:off x="1145204" y="1987016"/>
            <a:ext cx="10058805" cy="6352051"/>
            <a:chOff x="-233680" y="-131139"/>
            <a:chExt cx="13411740" cy="8469401"/>
          </a:xfrm>
        </p:grpSpPr>
        <p:sp>
          <p:nvSpPr>
            <p:cNvPr id="96" name="Google Shape;96;p2"/>
            <p:cNvSpPr txBox="1"/>
            <p:nvPr/>
          </p:nvSpPr>
          <p:spPr>
            <a:xfrm>
              <a:off x="0" y="-131139"/>
              <a:ext cx="13178060" cy="11311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i="0" u="none" strike="noStrike" cap="none">
                  <a:solidFill>
                    <a:srgbClr val="000000"/>
                  </a:solidFill>
                  <a:latin typeface="Times New Roman" panose="02020603050405020304" charset="0"/>
                  <a:ea typeface="Open Sans ExtraBold"/>
                  <a:cs typeface="Times New Roman" panose="02020603050405020304" charset="0"/>
                  <a:sym typeface="Open Sans ExtraBold"/>
                </a:rPr>
                <a:t>INTRODUCTION</a:t>
              </a:r>
              <a:endParaRPr sz="4800" b="1" i="0" u="none" strike="noStrike" cap="none">
                <a:solidFill>
                  <a:srgbClr val="000000"/>
                </a:solidFill>
                <a:latin typeface="Times New Roman" panose="02020603050405020304" charset="0"/>
                <a:ea typeface="Open Sans ExtraBold"/>
                <a:cs typeface="Times New Roman" panose="02020603050405020304" charset="0"/>
                <a:sym typeface="Open Sans ExtraBold"/>
              </a:endParaRPr>
            </a:p>
          </p:txBody>
        </p:sp>
        <p:sp>
          <p:nvSpPr>
            <p:cNvPr id="97" name="Google Shape;97;p2"/>
            <p:cNvSpPr txBox="1"/>
            <p:nvPr/>
          </p:nvSpPr>
          <p:spPr>
            <a:xfrm>
              <a:off x="-233680" y="537633"/>
              <a:ext cx="12560328" cy="537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7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8" name="Google Shape;98;p2"/>
            <p:cNvSpPr txBox="1"/>
            <p:nvPr/>
          </p:nvSpPr>
          <p:spPr>
            <a:xfrm>
              <a:off x="0" y="2441229"/>
              <a:ext cx="12092155" cy="58970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905" b="1" i="0" u="sng" strike="noStrike" cap="none">
                  <a:solidFill>
                    <a:srgbClr val="000000"/>
                  </a:solidFill>
                  <a:latin typeface="Times New Roman" panose="02020603050405020304" charset="0"/>
                  <a:ea typeface="Arial" panose="020B0604020202020204"/>
                  <a:cs typeface="Times New Roman" panose="02020603050405020304" charset="0"/>
                  <a:sym typeface="Arial" panose="020B0604020202020204"/>
                </a:rPr>
                <a:t>PROJECT OVERVIEW:</a:t>
              </a:r>
              <a:endParaRPr sz="2905" b="1" i="0" u="sng" strike="noStrike" cap="none">
                <a:solidFill>
                  <a:srgbClr val="000000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905" b="1" i="0" u="none" strike="noStrike" cap="none">
                <a:solidFill>
                  <a:srgbClr val="000000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endParaRPr>
            </a:p>
            <a:p>
              <a:pPr marL="422910" marR="0" lvl="1" indent="-211455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60"/>
                <a:buFont typeface="Arial" panose="020B0604020202020204"/>
                <a:buChar char="•"/>
              </a:pPr>
              <a:r>
                <a:rPr lang="en-US" sz="2800" i="0" u="none" strike="noStrike" cap="none">
                  <a:solidFill>
                    <a:srgbClr val="000000"/>
                  </a:solidFill>
                  <a:latin typeface="Times New Roman" panose="02020603050405020304" charset="0"/>
                  <a:ea typeface="Arial" panose="020B0604020202020204"/>
                  <a:cs typeface="Times New Roman" panose="02020603050405020304" charset="0"/>
                  <a:sym typeface="Arial" panose="020B0604020202020204"/>
                </a:rPr>
                <a:t>A web based platform for managing cryptocurrency portfolios and investments.</a:t>
              </a:r>
              <a:endParaRPr sz="2800" i="0" u="none" strike="noStrike" cap="none">
                <a:solidFill>
                  <a:srgbClr val="000000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endParaRPr>
            </a:p>
            <a:p>
              <a:pPr marL="422910" marR="0" lvl="1" indent="-211455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60"/>
                <a:buFont typeface="Arial" panose="020B0604020202020204"/>
                <a:buChar char="•"/>
              </a:pPr>
              <a:r>
                <a:rPr lang="en-US" sz="2800" i="0" u="none" strike="noStrike" cap="none">
                  <a:solidFill>
                    <a:srgbClr val="000000"/>
                  </a:solidFill>
                  <a:latin typeface="Times New Roman" panose="02020603050405020304" charset="0"/>
                  <a:ea typeface="Arial" panose="020B0604020202020204"/>
                  <a:cs typeface="Times New Roman" panose="02020603050405020304" charset="0"/>
                  <a:sym typeface="Arial" panose="020B0604020202020204"/>
                </a:rPr>
                <a:t>It provides dynamic dashboards and real time data </a:t>
              </a:r>
              <a:r>
                <a:rPr lang="en-IN" altLang="en-US" sz="2800" i="0" u="none" strike="noStrike" cap="none">
                  <a:solidFill>
                    <a:srgbClr val="000000"/>
                  </a:solidFill>
                  <a:latin typeface="Times New Roman" panose="02020603050405020304" charset="0"/>
                  <a:ea typeface="Arial" panose="020B0604020202020204"/>
                  <a:cs typeface="Times New Roman" panose="02020603050405020304" charset="0"/>
                  <a:sym typeface="Arial" panose="020B0604020202020204"/>
                </a:rPr>
                <a:t>of stocks.</a:t>
              </a:r>
              <a:endParaRPr sz="2800" i="0" u="none" strike="noStrike" cap="none">
                <a:solidFill>
                  <a:srgbClr val="000000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80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80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99" name="Google Shape;99;p2"/>
          <p:cNvSpPr/>
          <p:nvPr/>
        </p:nvSpPr>
        <p:spPr>
          <a:xfrm>
            <a:off x="11204644" y="2998577"/>
            <a:ext cx="4931055" cy="4148250"/>
          </a:xfrm>
          <a:custGeom>
            <a:avLst/>
            <a:gdLst/>
            <a:ahLst/>
            <a:cxnLst/>
            <a:rect l="l" t="t" r="r" b="b"/>
            <a:pathLst>
              <a:path w="4931055" h="4148250" extrusionOk="0">
                <a:moveTo>
                  <a:pt x="0" y="0"/>
                </a:moveTo>
                <a:lnTo>
                  <a:pt x="4931055" y="0"/>
                </a:lnTo>
                <a:lnTo>
                  <a:pt x="4931055" y="4148250"/>
                </a:lnTo>
                <a:lnTo>
                  <a:pt x="0" y="41482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"/>
            <a:stretch>
              <a:fillRect/>
            </a:stretch>
          </a:blipFill>
          <a:ln>
            <a:noFill/>
          </a:ln>
        </p:spPr>
      </p:sp>
      <p:grpSp>
        <p:nvGrpSpPr>
          <p:cNvPr id="100" name="Google Shape;100;p2"/>
          <p:cNvGrpSpPr/>
          <p:nvPr/>
        </p:nvGrpSpPr>
        <p:grpSpPr>
          <a:xfrm>
            <a:off x="0" y="9865662"/>
            <a:ext cx="18288000" cy="421338"/>
            <a:chOff x="0" y="-38100"/>
            <a:chExt cx="4816593" cy="110969"/>
          </a:xfrm>
        </p:grpSpPr>
        <p:sp>
          <p:nvSpPr>
            <p:cNvPr id="101" name="Google Shape;101;p2"/>
            <p:cNvSpPr/>
            <p:nvPr/>
          </p:nvSpPr>
          <p:spPr>
            <a:xfrm>
              <a:off x="0" y="0"/>
              <a:ext cx="4816592" cy="72869"/>
            </a:xfrm>
            <a:custGeom>
              <a:avLst/>
              <a:gdLst/>
              <a:ahLst/>
              <a:cxnLst/>
              <a:rect l="l" t="t" r="r" b="b"/>
              <a:pathLst>
                <a:path w="4816592" h="72869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72869"/>
                  </a:lnTo>
                  <a:lnTo>
                    <a:pt x="0" y="72869"/>
                  </a:lnTo>
                  <a:close/>
                </a:path>
              </a:pathLst>
            </a:custGeom>
            <a:solidFill>
              <a:srgbClr val="2C92D5"/>
            </a:solidFill>
            <a:ln>
              <a:noFill/>
            </a:ln>
          </p:spPr>
        </p:sp>
        <p:sp>
          <p:nvSpPr>
            <p:cNvPr id="102" name="Google Shape;102;p2"/>
            <p:cNvSpPr txBox="1"/>
            <p:nvPr/>
          </p:nvSpPr>
          <p:spPr>
            <a:xfrm>
              <a:off x="0" y="-38100"/>
              <a:ext cx="4816593" cy="1109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5"/>
          <p:cNvSpPr/>
          <p:nvPr/>
        </p:nvSpPr>
        <p:spPr>
          <a:xfrm>
            <a:off x="6535367" y="1545181"/>
            <a:ext cx="808968" cy="808968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9FE7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0" name="Google Shape;270;p15"/>
          <p:cNvSpPr/>
          <p:nvPr/>
        </p:nvSpPr>
        <p:spPr>
          <a:xfrm>
            <a:off x="6654112" y="3237465"/>
            <a:ext cx="808968" cy="808968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9FE7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1" name="Google Shape;271;p15"/>
          <p:cNvSpPr/>
          <p:nvPr/>
        </p:nvSpPr>
        <p:spPr>
          <a:xfrm>
            <a:off x="6708775" y="5260975"/>
            <a:ext cx="890270" cy="808990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9FE7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2" name="Google Shape;272;p15"/>
          <p:cNvSpPr txBox="1"/>
          <p:nvPr/>
        </p:nvSpPr>
        <p:spPr>
          <a:xfrm>
            <a:off x="7611315" y="1535656"/>
            <a:ext cx="6081571" cy="1334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35" b="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Frontend</a:t>
            </a:r>
            <a:r>
              <a:rPr lang="en-IN" altLang="en-US" sz="3235" b="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sz="3235" b="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: </a:t>
            </a:r>
            <a:r>
              <a:rPr lang="en-IN" altLang="en-US" sz="3235" b="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React</a:t>
            </a:r>
            <a:r>
              <a:rPr lang="en-US" altLang="en-IN" sz="3235" b="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,HTML,CSS</a:t>
            </a:r>
            <a:endParaRPr lang="en-US" altLang="en-IN" sz="3235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en-IN" sz="3235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3" name="Google Shape;273;p15"/>
          <p:cNvSpPr txBox="1"/>
          <p:nvPr/>
        </p:nvSpPr>
        <p:spPr>
          <a:xfrm>
            <a:off x="6654192" y="1474775"/>
            <a:ext cx="571320" cy="71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70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1</a:t>
            </a:r>
            <a:endParaRPr sz="3770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4" name="Google Shape;274;p15"/>
          <p:cNvSpPr txBox="1"/>
          <p:nvPr/>
        </p:nvSpPr>
        <p:spPr>
          <a:xfrm>
            <a:off x="7611110" y="2766695"/>
            <a:ext cx="9992995" cy="160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 sz="3485">
                <a:solidFill>
                  <a:srgbClr val="191919"/>
                </a:solidFill>
                <a:sym typeface="Arial" panose="020B0604020202020204"/>
              </a:rPr>
              <a:t>Back</a:t>
            </a:r>
            <a:r>
              <a:rPr lang="en-US" sz="3485">
                <a:solidFill>
                  <a:srgbClr val="191919"/>
                </a:solidFill>
                <a:sym typeface="Arial" panose="020B0604020202020204"/>
              </a:rPr>
              <a:t>end</a:t>
            </a:r>
            <a:r>
              <a:rPr lang="en-IN" altLang="en-US" sz="3485">
                <a:solidFill>
                  <a:srgbClr val="191919"/>
                </a:solidFill>
                <a:sym typeface="Arial" panose="020B0604020202020204"/>
              </a:rPr>
              <a:t> </a:t>
            </a:r>
            <a:r>
              <a:rPr lang="en-US" sz="3485">
                <a:solidFill>
                  <a:srgbClr val="191919"/>
                </a:solidFill>
                <a:sym typeface="Arial" panose="020B0604020202020204"/>
              </a:rPr>
              <a:t>:</a:t>
            </a:r>
            <a:r>
              <a:rPr lang="en-IN" altLang="en-US" sz="3485">
                <a:solidFill>
                  <a:srgbClr val="191919"/>
                </a:solidFill>
                <a:sym typeface="Arial" panose="020B0604020202020204"/>
              </a:rPr>
              <a:t> Springboot , Spring Security , Spring MVC, Spring Data JPA</a:t>
            </a:r>
            <a:endParaRPr lang="en-IN" altLang="en-US" sz="3485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5" name="Google Shape;275;p15"/>
          <p:cNvSpPr txBox="1"/>
          <p:nvPr/>
        </p:nvSpPr>
        <p:spPr>
          <a:xfrm>
            <a:off x="6708802" y="3213414"/>
            <a:ext cx="571320" cy="71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70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2</a:t>
            </a:r>
            <a:endParaRPr sz="3770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6" name="Google Shape;276;p15"/>
          <p:cNvSpPr txBox="1"/>
          <p:nvPr/>
        </p:nvSpPr>
        <p:spPr>
          <a:xfrm>
            <a:off x="6772910" y="5126355"/>
            <a:ext cx="629285" cy="90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70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3</a:t>
            </a:r>
            <a:endParaRPr sz="3770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7" name="Google Shape;277;p15"/>
          <p:cNvSpPr txBox="1"/>
          <p:nvPr/>
        </p:nvSpPr>
        <p:spPr>
          <a:xfrm>
            <a:off x="1037453" y="3485035"/>
            <a:ext cx="6188160" cy="2585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>
                <a:solidFill>
                  <a:srgbClr val="191919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rPr>
              <a:t>Technology Stack</a:t>
            </a:r>
            <a:endParaRPr sz="7000" b="1" i="0" u="none" strike="noStrike" cap="none">
              <a:solidFill>
                <a:srgbClr val="191919"/>
              </a:solidFill>
              <a:latin typeface="Times New Roman" panose="02020603050405020304" charset="0"/>
              <a:ea typeface="Arial" panose="020B0604020202020204"/>
              <a:cs typeface="Times New Roman" panose="02020603050405020304" charset="0"/>
              <a:sym typeface="Arial" panose="020B0604020202020204"/>
            </a:endParaRPr>
          </a:p>
        </p:txBody>
      </p:sp>
      <p:grpSp>
        <p:nvGrpSpPr>
          <p:cNvPr id="279" name="Google Shape;279;p15"/>
          <p:cNvGrpSpPr/>
          <p:nvPr/>
        </p:nvGrpSpPr>
        <p:grpSpPr>
          <a:xfrm>
            <a:off x="0" y="-144661"/>
            <a:ext cx="18288000" cy="830729"/>
            <a:chOff x="0" y="-38100"/>
            <a:chExt cx="4816593" cy="218793"/>
          </a:xfrm>
        </p:grpSpPr>
        <p:sp>
          <p:nvSpPr>
            <p:cNvPr id="280" name="Google Shape;280;p15"/>
            <p:cNvSpPr/>
            <p:nvPr/>
          </p:nvSpPr>
          <p:spPr>
            <a:xfrm>
              <a:off x="0" y="0"/>
              <a:ext cx="4816592" cy="180693"/>
            </a:xfrm>
            <a:custGeom>
              <a:avLst/>
              <a:gdLst/>
              <a:ahLst/>
              <a:cxnLst/>
              <a:rect l="l" t="t" r="r" b="b"/>
              <a:pathLst>
                <a:path w="4816592" h="180693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80693"/>
                  </a:lnTo>
                  <a:lnTo>
                    <a:pt x="0" y="180693"/>
                  </a:lnTo>
                  <a:close/>
                </a:path>
              </a:pathLst>
            </a:custGeom>
            <a:solidFill>
              <a:srgbClr val="2C92D5"/>
            </a:solidFill>
            <a:ln>
              <a:noFill/>
            </a:ln>
          </p:spPr>
        </p:sp>
        <p:sp>
          <p:nvSpPr>
            <p:cNvPr id="281" name="Google Shape;281;p15"/>
            <p:cNvSpPr txBox="1"/>
            <p:nvPr/>
          </p:nvSpPr>
          <p:spPr>
            <a:xfrm>
              <a:off x="0" y="-38100"/>
              <a:ext cx="4816593" cy="21879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282" name="Google Shape;282;p15"/>
          <p:cNvGrpSpPr/>
          <p:nvPr/>
        </p:nvGrpSpPr>
        <p:grpSpPr>
          <a:xfrm>
            <a:off x="0" y="9571248"/>
            <a:ext cx="18539704" cy="715752"/>
            <a:chOff x="0" y="-38100"/>
            <a:chExt cx="4882885" cy="188511"/>
          </a:xfrm>
        </p:grpSpPr>
        <p:sp>
          <p:nvSpPr>
            <p:cNvPr id="283" name="Google Shape;283;p15"/>
            <p:cNvSpPr/>
            <p:nvPr/>
          </p:nvSpPr>
          <p:spPr>
            <a:xfrm>
              <a:off x="0" y="0"/>
              <a:ext cx="4882885" cy="150411"/>
            </a:xfrm>
            <a:custGeom>
              <a:avLst/>
              <a:gdLst/>
              <a:ahLst/>
              <a:cxnLst/>
              <a:rect l="l" t="t" r="r" b="b"/>
              <a:pathLst>
                <a:path w="4882885" h="150411" extrusionOk="0">
                  <a:moveTo>
                    <a:pt x="0" y="0"/>
                  </a:moveTo>
                  <a:lnTo>
                    <a:pt x="4882885" y="0"/>
                  </a:lnTo>
                  <a:lnTo>
                    <a:pt x="4882885" y="150411"/>
                  </a:lnTo>
                  <a:lnTo>
                    <a:pt x="0" y="150411"/>
                  </a:lnTo>
                  <a:close/>
                </a:path>
              </a:pathLst>
            </a:custGeom>
            <a:solidFill>
              <a:srgbClr val="2C92D5"/>
            </a:solidFill>
            <a:ln>
              <a:noFill/>
            </a:ln>
          </p:spPr>
        </p:sp>
        <p:sp>
          <p:nvSpPr>
            <p:cNvPr id="284" name="Google Shape;284;p15"/>
            <p:cNvSpPr txBox="1"/>
            <p:nvPr/>
          </p:nvSpPr>
          <p:spPr>
            <a:xfrm>
              <a:off x="0" y="-38100"/>
              <a:ext cx="4882885" cy="188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4" name="Text Box 3"/>
          <p:cNvSpPr txBox="1"/>
          <p:nvPr/>
        </p:nvSpPr>
        <p:spPr>
          <a:xfrm>
            <a:off x="7710805" y="4643755"/>
            <a:ext cx="9144000" cy="1426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35">
                <a:solidFill>
                  <a:srgbClr val="191919"/>
                </a:solidFill>
                <a:sym typeface="Arial" panose="020B0604020202020204"/>
              </a:rPr>
              <a:t>Database: </a:t>
            </a:r>
            <a:endParaRPr sz="3235" b="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35">
                <a:solidFill>
                  <a:srgbClr val="191919"/>
                </a:solidFill>
                <a:sym typeface="Arial" panose="020B0604020202020204"/>
              </a:rPr>
              <a:t>MySQL</a:t>
            </a:r>
            <a:endParaRPr lang="en-US" sz="3235">
              <a:solidFill>
                <a:srgbClr val="191919"/>
              </a:solidFill>
            </a:endParaRPr>
          </a:p>
        </p:txBody>
      </p:sp>
      <p:sp>
        <p:nvSpPr>
          <p:cNvPr id="2" name="Google Shape;269;p15"/>
          <p:cNvSpPr/>
          <p:nvPr/>
        </p:nvSpPr>
        <p:spPr>
          <a:xfrm>
            <a:off x="6772857" y="7116036"/>
            <a:ext cx="808968" cy="808968"/>
          </a:xfrm>
          <a:custGeom>
            <a:avLst/>
            <a:gdLst/>
            <a:ahLst/>
            <a:cxnLst/>
            <a:rect l="l" t="t" r="r" b="b"/>
            <a:pathLst>
              <a:path w="6350000" h="6350000" extrusionOk="0">
                <a:moveTo>
                  <a:pt x="3175000" y="0"/>
                </a:moveTo>
                <a:cubicBezTo>
                  <a:pt x="1421496" y="0"/>
                  <a:pt x="0" y="1421496"/>
                  <a:pt x="0" y="3175000"/>
                </a:cubicBezTo>
                <a:cubicBezTo>
                  <a:pt x="0" y="4928504"/>
                  <a:pt x="1421496" y="6350000"/>
                  <a:pt x="3175000" y="6350000"/>
                </a:cubicBezTo>
                <a:cubicBezTo>
                  <a:pt x="4928504" y="6350000"/>
                  <a:pt x="6350000" y="4928504"/>
                  <a:pt x="6350000" y="3175000"/>
                </a:cubicBezTo>
                <a:cubicBezTo>
                  <a:pt x="6350000" y="1421496"/>
                  <a:pt x="4928504" y="0"/>
                  <a:pt x="3175000" y="0"/>
                </a:cubicBezTo>
                <a:close/>
              </a:path>
            </a:pathLst>
          </a:custGeom>
          <a:solidFill>
            <a:srgbClr val="9FE7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273;p15"/>
          <p:cNvSpPr txBox="1"/>
          <p:nvPr/>
        </p:nvSpPr>
        <p:spPr>
          <a:xfrm>
            <a:off x="6772937" y="7015150"/>
            <a:ext cx="571320" cy="90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p>
            <a:pPr marL="0" marR="0" lvl="0" indent="0" algn="ctr" rtl="0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770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4</a:t>
            </a:r>
            <a:endParaRPr lang="en-IN" sz="3770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710805" y="6454140"/>
            <a:ext cx="9144000" cy="1426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 sz="3235">
                <a:solidFill>
                  <a:srgbClr val="191919"/>
                </a:solidFill>
                <a:sym typeface="Arial" panose="020B0604020202020204"/>
              </a:rPr>
              <a:t>Software &amp; IDE : Spring tool suite,VS code, Postman.</a:t>
            </a:r>
            <a:endParaRPr lang="en-IN" altLang="en-US" sz="3235">
              <a:solidFill>
                <a:srgbClr val="191919"/>
              </a:solidFill>
              <a:sym typeface="Arial" panose="020B0604020202020204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7711440" y="8035290"/>
            <a:ext cx="9468485" cy="1426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>
              <a:lnSpc>
                <a:spcPct val="134000"/>
              </a:lnSpc>
            </a:pPr>
            <a:r>
              <a:rPr lang="en-IN" altLang="en-US" sz="3235">
                <a:solidFill>
                  <a:srgbClr val="191919"/>
                </a:solidFill>
                <a:sym typeface="Arial" panose="020B0604020202020204"/>
              </a:rPr>
              <a:t>Server : Apache Tomcat</a:t>
            </a:r>
            <a:endParaRPr lang="en-IN" altLang="en-US" sz="3235">
              <a:solidFill>
                <a:srgbClr val="191919"/>
              </a:solidFill>
              <a:sym typeface="Arial" panose="020B0604020202020204"/>
            </a:endParaRPr>
          </a:p>
          <a:p>
            <a:pPr algn="l">
              <a:lnSpc>
                <a:spcPct val="134000"/>
              </a:lnSpc>
            </a:pPr>
            <a:r>
              <a:rPr lang="en-IN" altLang="en-US" sz="3235">
                <a:solidFill>
                  <a:srgbClr val="191919"/>
                </a:solidFill>
                <a:sym typeface="Arial" panose="020B0604020202020204"/>
              </a:rPr>
              <a:t>Third Party API : CoinGecko API , News API.</a:t>
            </a:r>
            <a:endParaRPr lang="en-IN" altLang="en-US" sz="3235">
              <a:solidFill>
                <a:srgbClr val="191919"/>
              </a:solidFill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"/>
          <p:cNvSpPr/>
          <p:nvPr/>
        </p:nvSpPr>
        <p:spPr>
          <a:xfrm>
            <a:off x="1657350" y="2487930"/>
            <a:ext cx="5504180" cy="5311140"/>
          </a:xfrm>
          <a:custGeom>
            <a:avLst/>
            <a:gdLst/>
            <a:ahLst/>
            <a:cxnLst/>
            <a:rect l="l" t="t" r="r" b="b"/>
            <a:pathLst>
              <a:path w="5907123" h="6055216" extrusionOk="0">
                <a:moveTo>
                  <a:pt x="5782663" y="6055216"/>
                </a:moveTo>
                <a:lnTo>
                  <a:pt x="124460" y="6055216"/>
                </a:lnTo>
                <a:cubicBezTo>
                  <a:pt x="55880" y="6055216"/>
                  <a:pt x="0" y="5999336"/>
                  <a:pt x="0" y="5930755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782663" y="0"/>
                </a:lnTo>
                <a:cubicBezTo>
                  <a:pt x="5851243" y="0"/>
                  <a:pt x="5907123" y="55880"/>
                  <a:pt x="5907123" y="124460"/>
                </a:cubicBezTo>
                <a:lnTo>
                  <a:pt x="5907123" y="5930756"/>
                </a:lnTo>
                <a:cubicBezTo>
                  <a:pt x="5907123" y="5999336"/>
                  <a:pt x="5851243" y="6055216"/>
                  <a:pt x="5782663" y="6055216"/>
                </a:cubicBezTo>
                <a:close/>
              </a:path>
            </a:pathLst>
          </a:custGeom>
          <a:solidFill>
            <a:srgbClr val="9FE7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0" name="Google Shape;180;p5"/>
          <p:cNvSpPr txBox="1"/>
          <p:nvPr/>
        </p:nvSpPr>
        <p:spPr>
          <a:xfrm>
            <a:off x="1865987" y="2852677"/>
            <a:ext cx="5626144" cy="1218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25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Provides an overview of the platform’s features and welcomes users.</a:t>
            </a:r>
            <a:endParaRPr sz="2925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" name="Google Shape;181;p5"/>
          <p:cNvSpPr txBox="1"/>
          <p:nvPr/>
        </p:nvSpPr>
        <p:spPr>
          <a:xfrm>
            <a:off x="1995620" y="4461210"/>
            <a:ext cx="5166218" cy="1782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70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Key Features:</a:t>
            </a:r>
            <a:endParaRPr sz="2070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7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Introduction to the platform.</a:t>
            </a:r>
            <a:endParaRPr sz="207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7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Links to other sections like login or signup.</a:t>
            </a:r>
            <a:endParaRPr sz="207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7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3870088" y="184340"/>
            <a:ext cx="10263345" cy="1461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>
                <a:solidFill>
                  <a:srgbClr val="191919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rPr>
              <a:t>HOME </a:t>
            </a:r>
            <a:r>
              <a:rPr lang="en-US" sz="7305" b="1" i="0" u="none" strike="noStrike" cap="none">
                <a:solidFill>
                  <a:srgbClr val="191919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rPr>
              <a:t>PAGE</a:t>
            </a:r>
            <a:endParaRPr sz="7305" b="1" i="0" u="none" strike="noStrike" cap="none">
              <a:solidFill>
                <a:srgbClr val="191919"/>
              </a:solidFill>
              <a:latin typeface="Times New Roman" panose="02020603050405020304" charset="0"/>
              <a:ea typeface="Arial" panose="020B0604020202020204"/>
              <a:cs typeface="Times New Roman" panose="02020603050405020304" charset="0"/>
              <a:sym typeface="Arial" panose="020B0604020202020204"/>
            </a:endParaRPr>
          </a:p>
        </p:txBody>
      </p:sp>
      <p:pic>
        <p:nvPicPr>
          <p:cNvPr id="2" name="Picture 1" descr="10002130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16215" y="1892935"/>
            <a:ext cx="7200000" cy="2568816"/>
          </a:xfrm>
          <a:prstGeom prst="rect">
            <a:avLst/>
          </a:prstGeom>
        </p:spPr>
      </p:pic>
      <p:pic>
        <p:nvPicPr>
          <p:cNvPr id="3" name="Picture 2" descr="10002130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6215" y="4708525"/>
            <a:ext cx="7310755" cy="2095500"/>
          </a:xfrm>
          <a:prstGeom prst="rect">
            <a:avLst/>
          </a:prstGeom>
        </p:spPr>
      </p:pic>
      <p:pic>
        <p:nvPicPr>
          <p:cNvPr id="4" name="Picture 3" descr="10002130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6215" y="7051040"/>
            <a:ext cx="7200000" cy="2492742"/>
          </a:xfrm>
          <a:prstGeom prst="rect">
            <a:avLst/>
          </a:prstGeom>
        </p:spPr>
      </p:pic>
      <p:grpSp>
        <p:nvGrpSpPr>
          <p:cNvPr id="89" name="Google Shape;89;p2"/>
          <p:cNvGrpSpPr/>
          <p:nvPr/>
        </p:nvGrpSpPr>
        <p:grpSpPr>
          <a:xfrm>
            <a:off x="0" y="-257175"/>
            <a:ext cx="18288000" cy="441325"/>
            <a:chOff x="0" y="-38100"/>
            <a:chExt cx="4816593" cy="141547"/>
          </a:xfrm>
        </p:grpSpPr>
        <p:sp>
          <p:nvSpPr>
            <p:cNvPr id="90" name="Google Shape;90;p2"/>
            <p:cNvSpPr/>
            <p:nvPr/>
          </p:nvSpPr>
          <p:spPr>
            <a:xfrm>
              <a:off x="0" y="0"/>
              <a:ext cx="4816592" cy="103447"/>
            </a:xfrm>
            <a:custGeom>
              <a:avLst/>
              <a:gdLst/>
              <a:ahLst/>
              <a:cxnLst/>
              <a:rect l="l" t="t" r="r" b="b"/>
              <a:pathLst>
                <a:path w="4816592" h="10344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03447"/>
                  </a:lnTo>
                  <a:lnTo>
                    <a:pt x="0" y="103447"/>
                  </a:lnTo>
                  <a:close/>
                </a:path>
              </a:pathLst>
            </a:custGeom>
            <a:solidFill>
              <a:srgbClr val="2C92D5"/>
            </a:solidFill>
            <a:ln>
              <a:noFill/>
            </a:ln>
          </p:spPr>
        </p:sp>
        <p:sp>
          <p:nvSpPr>
            <p:cNvPr id="91" name="Google Shape;91;p2"/>
            <p:cNvSpPr txBox="1"/>
            <p:nvPr/>
          </p:nvSpPr>
          <p:spPr>
            <a:xfrm>
              <a:off x="0" y="-38100"/>
              <a:ext cx="4816593" cy="1415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p>
              <a:pPr marL="0" marR="0" lvl="0" indent="0" algn="ctr" rtl="0">
                <a:lnSpc>
                  <a:spcPct val="14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866630"/>
            <a:ext cx="18288000" cy="462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"/>
          <p:cNvSpPr/>
          <p:nvPr/>
        </p:nvSpPr>
        <p:spPr>
          <a:xfrm>
            <a:off x="1244915" y="3143250"/>
            <a:ext cx="5965494" cy="6115050"/>
          </a:xfrm>
          <a:custGeom>
            <a:avLst/>
            <a:gdLst/>
            <a:ahLst/>
            <a:cxnLst/>
            <a:rect l="l" t="t" r="r" b="b"/>
            <a:pathLst>
              <a:path w="5907123" h="6055216" extrusionOk="0">
                <a:moveTo>
                  <a:pt x="5782663" y="6055216"/>
                </a:moveTo>
                <a:lnTo>
                  <a:pt x="124460" y="6055216"/>
                </a:lnTo>
                <a:cubicBezTo>
                  <a:pt x="55880" y="6055216"/>
                  <a:pt x="0" y="5999336"/>
                  <a:pt x="0" y="5930755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782663" y="0"/>
                </a:lnTo>
                <a:cubicBezTo>
                  <a:pt x="5851243" y="0"/>
                  <a:pt x="5907123" y="55880"/>
                  <a:pt x="5907123" y="124460"/>
                </a:cubicBezTo>
                <a:lnTo>
                  <a:pt x="5907123" y="5930756"/>
                </a:lnTo>
                <a:cubicBezTo>
                  <a:pt x="5907123" y="5999336"/>
                  <a:pt x="5851243" y="6055216"/>
                  <a:pt x="5782663" y="6055216"/>
                </a:cubicBezTo>
                <a:close/>
              </a:path>
            </a:pathLst>
          </a:custGeom>
          <a:solidFill>
            <a:srgbClr val="9FE7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9" name="Google Shape;189;p6"/>
          <p:cNvSpPr txBox="1"/>
          <p:nvPr/>
        </p:nvSpPr>
        <p:spPr>
          <a:xfrm>
            <a:off x="1584195" y="3644994"/>
            <a:ext cx="5626144" cy="81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25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Enables new users to register and create accounts</a:t>
            </a:r>
            <a:endParaRPr sz="2925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0" name="Google Shape;190;p6"/>
          <p:cNvSpPr txBox="1"/>
          <p:nvPr/>
        </p:nvSpPr>
        <p:spPr>
          <a:xfrm>
            <a:off x="1854738" y="5143200"/>
            <a:ext cx="5166218" cy="311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70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Key Features:</a:t>
            </a:r>
            <a:endParaRPr sz="2070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7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Fields for User Details (name ,email, password).</a:t>
            </a:r>
            <a:endParaRPr sz="207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7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Password strength checker.</a:t>
            </a:r>
            <a:endParaRPr sz="2070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70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stores user information securely in the database</a:t>
            </a:r>
            <a:r>
              <a:rPr lang="en-US" sz="2070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.</a:t>
            </a:r>
            <a:endParaRPr sz="2070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70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1" name="Google Shape;191;p6"/>
          <p:cNvSpPr txBox="1"/>
          <p:nvPr/>
        </p:nvSpPr>
        <p:spPr>
          <a:xfrm>
            <a:off x="3805318" y="1262570"/>
            <a:ext cx="10263345" cy="140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>
                <a:solidFill>
                  <a:srgbClr val="191919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rPr>
              <a:t>SIGNUP PAGE</a:t>
            </a:r>
            <a:endParaRPr lang="en-US" sz="7000" b="1" i="0" u="none" strike="noStrike" cap="none">
              <a:solidFill>
                <a:srgbClr val="191919"/>
              </a:solidFill>
              <a:latin typeface="Times New Roman" panose="02020603050405020304" charset="0"/>
              <a:ea typeface="Arial" panose="020B0604020202020204"/>
              <a:cs typeface="Times New Roman" panose="02020603050405020304" charset="0"/>
              <a:sym typeface="Arial" panose="020B0604020202020204"/>
            </a:endParaRPr>
          </a:p>
        </p:txBody>
      </p:sp>
      <p:pic>
        <p:nvPicPr>
          <p:cNvPr id="2" name="Picture 1"/>
          <p:cNvPicPr/>
          <p:nvPr/>
        </p:nvPicPr>
        <p:blipFill>
          <a:blip r:embed="rId1"/>
          <a:stretch>
            <a:fillRect/>
          </a:stretch>
        </p:blipFill>
        <p:spPr>
          <a:xfrm>
            <a:off x="7796530" y="3504883"/>
            <a:ext cx="9720000" cy="5112000"/>
          </a:xfrm>
          <a:prstGeom prst="rect">
            <a:avLst/>
          </a:prstGeom>
        </p:spPr>
      </p:pic>
      <p:grpSp>
        <p:nvGrpSpPr>
          <p:cNvPr id="89" name="Google Shape;89;p2"/>
          <p:cNvGrpSpPr/>
          <p:nvPr/>
        </p:nvGrpSpPr>
        <p:grpSpPr>
          <a:xfrm>
            <a:off x="0" y="-257100"/>
            <a:ext cx="18288000" cy="537436"/>
            <a:chOff x="0" y="-38100"/>
            <a:chExt cx="4816593" cy="141547"/>
          </a:xfrm>
        </p:grpSpPr>
        <p:sp>
          <p:nvSpPr>
            <p:cNvPr id="90" name="Google Shape;90;p2"/>
            <p:cNvSpPr/>
            <p:nvPr/>
          </p:nvSpPr>
          <p:spPr>
            <a:xfrm>
              <a:off x="0" y="0"/>
              <a:ext cx="4816592" cy="103447"/>
            </a:xfrm>
            <a:custGeom>
              <a:avLst/>
              <a:gdLst/>
              <a:ahLst/>
              <a:cxnLst/>
              <a:rect l="l" t="t" r="r" b="b"/>
              <a:pathLst>
                <a:path w="4816592" h="103447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03447"/>
                  </a:lnTo>
                  <a:lnTo>
                    <a:pt x="0" y="103447"/>
                  </a:lnTo>
                  <a:close/>
                </a:path>
              </a:pathLst>
            </a:custGeom>
            <a:solidFill>
              <a:srgbClr val="2C92D5"/>
            </a:solidFill>
            <a:ln>
              <a:noFill/>
            </a:ln>
          </p:spPr>
        </p:sp>
        <p:sp>
          <p:nvSpPr>
            <p:cNvPr id="91" name="Google Shape;91;p2"/>
            <p:cNvSpPr txBox="1"/>
            <p:nvPr/>
          </p:nvSpPr>
          <p:spPr>
            <a:xfrm>
              <a:off x="0" y="-38100"/>
              <a:ext cx="4816593" cy="1415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p>
              <a:pPr marL="0" marR="0" lvl="0" indent="0" algn="ctr" rtl="0">
                <a:lnSpc>
                  <a:spcPct val="14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25355"/>
            <a:ext cx="18288000" cy="4616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7"/>
          <p:cNvSpPr/>
          <p:nvPr/>
        </p:nvSpPr>
        <p:spPr>
          <a:xfrm>
            <a:off x="1197925" y="3143250"/>
            <a:ext cx="5965494" cy="6115050"/>
          </a:xfrm>
          <a:custGeom>
            <a:avLst/>
            <a:gdLst/>
            <a:ahLst/>
            <a:cxnLst/>
            <a:rect l="l" t="t" r="r" b="b"/>
            <a:pathLst>
              <a:path w="5907123" h="6055216" extrusionOk="0">
                <a:moveTo>
                  <a:pt x="5782663" y="6055216"/>
                </a:moveTo>
                <a:lnTo>
                  <a:pt x="124460" y="6055216"/>
                </a:lnTo>
                <a:cubicBezTo>
                  <a:pt x="55880" y="6055216"/>
                  <a:pt x="0" y="5999336"/>
                  <a:pt x="0" y="5930755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782663" y="0"/>
                </a:lnTo>
                <a:cubicBezTo>
                  <a:pt x="5851243" y="0"/>
                  <a:pt x="5907123" y="55880"/>
                  <a:pt x="5907123" y="124460"/>
                </a:cubicBezTo>
                <a:lnTo>
                  <a:pt x="5907123" y="5930756"/>
                </a:lnTo>
                <a:cubicBezTo>
                  <a:pt x="5907123" y="5999336"/>
                  <a:pt x="5851243" y="6055216"/>
                  <a:pt x="5782663" y="6055216"/>
                </a:cubicBezTo>
                <a:close/>
              </a:path>
            </a:pathLst>
          </a:custGeom>
          <a:solidFill>
            <a:srgbClr val="9FE7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8" name="Google Shape;198;p7"/>
          <p:cNvSpPr txBox="1"/>
          <p:nvPr/>
        </p:nvSpPr>
        <p:spPr>
          <a:xfrm>
            <a:off x="1537205" y="3681189"/>
            <a:ext cx="5626144" cy="991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25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Allows Users to log in to their accounts securely.</a:t>
            </a:r>
            <a:endParaRPr sz="2925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9" name="Google Shape;199;p7"/>
          <p:cNvSpPr txBox="1"/>
          <p:nvPr/>
        </p:nvSpPr>
        <p:spPr>
          <a:xfrm>
            <a:off x="1676770" y="5143311"/>
            <a:ext cx="5054795" cy="2623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25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Key Features:</a:t>
            </a:r>
            <a:endParaRPr sz="2025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25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Username and Password fields.</a:t>
            </a:r>
            <a:endParaRPr sz="2025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25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Error messages for invalid credentials.</a:t>
            </a:r>
            <a:endParaRPr sz="2025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25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Redirects to the dashboard upon successful login.</a:t>
            </a:r>
            <a:endParaRPr sz="2025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25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0" name="Google Shape;200;p7"/>
          <p:cNvSpPr txBox="1"/>
          <p:nvPr/>
        </p:nvSpPr>
        <p:spPr>
          <a:xfrm>
            <a:off x="4012328" y="1268285"/>
            <a:ext cx="10263345" cy="140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>
                <a:solidFill>
                  <a:srgbClr val="191919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rPr>
              <a:t>LOGIN PAGE</a:t>
            </a:r>
            <a:endParaRPr sz="7000" b="1" i="0" u="none" strike="noStrike" cap="none">
              <a:solidFill>
                <a:srgbClr val="191919"/>
              </a:solidFill>
              <a:latin typeface="Times New Roman" panose="02020603050405020304" charset="0"/>
              <a:ea typeface="Arial" panose="020B0604020202020204"/>
              <a:cs typeface="Times New Roman" panose="02020603050405020304" charset="0"/>
              <a:sym typeface="Arial" panose="020B0604020202020204"/>
            </a:endParaRPr>
          </a:p>
        </p:txBody>
      </p:sp>
      <p:pic>
        <p:nvPicPr>
          <p:cNvPr id="2" name="Picture 1"/>
          <p:cNvPicPr/>
          <p:nvPr/>
        </p:nvPicPr>
        <p:blipFill>
          <a:blip r:embed="rId1"/>
          <a:stretch>
            <a:fillRect/>
          </a:stretch>
        </p:blipFill>
        <p:spPr>
          <a:xfrm>
            <a:off x="7369810" y="3680460"/>
            <a:ext cx="10080000" cy="5040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23520"/>
            <a:ext cx="18288000" cy="5410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45980"/>
            <a:ext cx="18288000" cy="5410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"/>
          <p:cNvSpPr/>
          <p:nvPr/>
        </p:nvSpPr>
        <p:spPr>
          <a:xfrm>
            <a:off x="761365" y="3150870"/>
            <a:ext cx="5248275" cy="5048250"/>
          </a:xfrm>
          <a:custGeom>
            <a:avLst/>
            <a:gdLst/>
            <a:ahLst/>
            <a:cxnLst/>
            <a:rect l="l" t="t" r="r" b="b"/>
            <a:pathLst>
              <a:path w="5907123" h="6055216" extrusionOk="0">
                <a:moveTo>
                  <a:pt x="5782663" y="6055216"/>
                </a:moveTo>
                <a:lnTo>
                  <a:pt x="124460" y="6055216"/>
                </a:lnTo>
                <a:cubicBezTo>
                  <a:pt x="55880" y="6055216"/>
                  <a:pt x="0" y="5999336"/>
                  <a:pt x="0" y="5930755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782663" y="0"/>
                </a:lnTo>
                <a:cubicBezTo>
                  <a:pt x="5851243" y="0"/>
                  <a:pt x="5907123" y="55880"/>
                  <a:pt x="5907123" y="124460"/>
                </a:cubicBezTo>
                <a:lnTo>
                  <a:pt x="5907123" y="5930756"/>
                </a:lnTo>
                <a:cubicBezTo>
                  <a:pt x="5907123" y="5999336"/>
                  <a:pt x="5851243" y="6055216"/>
                  <a:pt x="5782663" y="6055216"/>
                </a:cubicBezTo>
                <a:close/>
              </a:path>
            </a:pathLst>
          </a:custGeom>
          <a:solidFill>
            <a:srgbClr val="9FE7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7" name="Google Shape;207;p8"/>
          <p:cNvSpPr txBox="1"/>
          <p:nvPr/>
        </p:nvSpPr>
        <p:spPr>
          <a:xfrm>
            <a:off x="707390" y="1041400"/>
            <a:ext cx="17095470" cy="140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7000" b="1" i="0" u="none" strike="noStrike" cap="none">
                <a:solidFill>
                  <a:srgbClr val="191919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rPr>
              <a:t>FORGOT AND RESET PASSWORD</a:t>
            </a:r>
            <a:endParaRPr lang="en-IN" sz="7000" b="1" i="0" u="none" strike="noStrike" cap="none">
              <a:solidFill>
                <a:srgbClr val="191919"/>
              </a:solidFill>
              <a:latin typeface="Times New Roman" panose="02020603050405020304" charset="0"/>
              <a:ea typeface="Arial" panose="020B0604020202020204"/>
              <a:cs typeface="Times New Roman" panose="02020603050405020304" charset="0"/>
              <a:sym typeface="Arial" panose="020B0604020202020204"/>
            </a:endParaRPr>
          </a:p>
        </p:txBody>
      </p:sp>
      <p:sp>
        <p:nvSpPr>
          <p:cNvPr id="208" name="Google Shape;208;p8"/>
          <p:cNvSpPr txBox="1"/>
          <p:nvPr/>
        </p:nvSpPr>
        <p:spPr>
          <a:xfrm>
            <a:off x="1000760" y="3904615"/>
            <a:ext cx="4657725" cy="2477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 sz="2925" b="1" i="0" u="none" strike="noStrike" cap="none">
                <a:solidFill>
                  <a:srgbClr val="19191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This feature allows users to securely reset password using OTP verification through registered email.</a:t>
            </a:r>
            <a:endParaRPr lang="en-IN" altLang="en-US" sz="2925" b="1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" name="Picture 1"/>
          <p:cNvPicPr/>
          <p:nvPr/>
        </p:nvPicPr>
        <p:blipFill>
          <a:blip r:embed="rId1"/>
          <a:stretch>
            <a:fillRect/>
          </a:stretch>
        </p:blipFill>
        <p:spPr>
          <a:xfrm>
            <a:off x="12042775" y="2895918"/>
            <a:ext cx="5760000" cy="288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919" y="2896074"/>
            <a:ext cx="4743786" cy="288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6230620"/>
            <a:ext cx="5760000" cy="3187416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0596880" y="-2557145"/>
            <a:ext cx="6096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52095"/>
            <a:ext cx="18288000" cy="5410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793605"/>
            <a:ext cx="18288000" cy="5410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"/>
          <p:cNvSpPr txBox="1"/>
          <p:nvPr/>
        </p:nvSpPr>
        <p:spPr>
          <a:xfrm>
            <a:off x="768196" y="5402531"/>
            <a:ext cx="5054795" cy="874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25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25" i="0" u="none" strike="noStrike" cap="none">
              <a:solidFill>
                <a:srgbClr val="19191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8" name="Google Shape;218;p9"/>
          <p:cNvSpPr txBox="1"/>
          <p:nvPr/>
        </p:nvSpPr>
        <p:spPr>
          <a:xfrm>
            <a:off x="4202193" y="557720"/>
            <a:ext cx="10263345" cy="140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>
                <a:solidFill>
                  <a:srgbClr val="191919"/>
                </a:solidFill>
                <a:latin typeface="Times New Roman" panose="02020603050405020304" charset="0"/>
                <a:ea typeface="Arial" panose="020B0604020202020204"/>
                <a:cs typeface="Times New Roman" panose="02020603050405020304" charset="0"/>
                <a:sym typeface="Arial" panose="020B0604020202020204"/>
              </a:rPr>
              <a:t>DASHBOARD PAGE</a:t>
            </a:r>
            <a:endParaRPr sz="7000" b="1" i="0" u="none" strike="noStrike" cap="none">
              <a:solidFill>
                <a:srgbClr val="191919"/>
              </a:solidFill>
              <a:latin typeface="Times New Roman" panose="02020603050405020304" charset="0"/>
              <a:ea typeface="Arial" panose="020B0604020202020204"/>
              <a:cs typeface="Times New Roman" panose="02020603050405020304" charset="0"/>
              <a:sym typeface="Arial" panose="020B0604020202020204"/>
            </a:endParaRPr>
          </a:p>
        </p:txBody>
      </p:sp>
      <p:pic>
        <p:nvPicPr>
          <p:cNvPr id="2" name="Picture 1"/>
          <p:cNvPicPr/>
          <p:nvPr/>
        </p:nvPicPr>
        <p:blipFill>
          <a:blip r:embed="rId1"/>
          <a:stretch>
            <a:fillRect/>
          </a:stretch>
        </p:blipFill>
        <p:spPr>
          <a:xfrm>
            <a:off x="3211830" y="2181225"/>
            <a:ext cx="5566410" cy="18688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3388" b="7592"/>
          <a:stretch>
            <a:fillRect/>
          </a:stretch>
        </p:blipFill>
        <p:spPr>
          <a:xfrm>
            <a:off x="9730105" y="2142490"/>
            <a:ext cx="4975860" cy="1868805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3211195" y="4613275"/>
            <a:ext cx="5567045" cy="2157095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4"/>
          <a:stretch>
            <a:fillRect/>
          </a:stretch>
        </p:blipFill>
        <p:spPr>
          <a:xfrm>
            <a:off x="9617075" y="4752975"/>
            <a:ext cx="5088890" cy="20173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9925" y="7486650"/>
            <a:ext cx="5321300" cy="21678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17075" y="7486650"/>
            <a:ext cx="5202555" cy="20307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-168275"/>
            <a:ext cx="18288000" cy="5410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9775190"/>
            <a:ext cx="18288000" cy="5410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1738</Words>
  <Application>WPS Presentation</Application>
  <PresentationFormat/>
  <Paragraphs>104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SimSun</vt:lpstr>
      <vt:lpstr>Wingdings</vt:lpstr>
      <vt:lpstr>Arial</vt:lpstr>
      <vt:lpstr>Calibri</vt:lpstr>
      <vt:lpstr>Agency FB</vt:lpstr>
      <vt:lpstr>Times New Roman</vt:lpstr>
      <vt:lpstr>Open Sans ExtraBold</vt:lpstr>
      <vt:lpstr>Calibri</vt:lpstr>
      <vt:lpstr>Poppins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karthik reddy</cp:lastModifiedBy>
  <cp:revision>14</cp:revision>
  <dcterms:created xsi:type="dcterms:W3CDTF">2025-01-01T09:39:00Z</dcterms:created>
  <dcterms:modified xsi:type="dcterms:W3CDTF">2025-01-12T12:13:03Z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B171768608964F9A81DC3FA6AD699642_13</vt:lpwstr>
  </property>
  <property fmtid="{D5CDD505-2E9C-101B-9397-08002B2CF9AE}" pid="3" name="KSOProductBuildVer">
    <vt:lpwstr>1033-12.2.0.19307</vt:lpwstr>
  </property>
</Properties>
</file>